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handoutMasterIdLst>
    <p:handoutMasterId r:id="rId17"/>
  </p:handoutMasterIdLst>
  <p:sldIdLst>
    <p:sldId id="258" r:id="rId2"/>
    <p:sldId id="256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61" r:id="rId16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2018/3/13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426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38100" y="-76200"/>
            <a:ext cx="12364085" cy="7039610"/>
          </a:xfrm>
          <a:prstGeom prst="rect">
            <a:avLst/>
          </a:prstGeom>
          <a:noFill/>
        </p:spPr>
      </p:pic>
      <p:pic>
        <p:nvPicPr>
          <p:cNvPr id="9" name="图片 8" descr="C:/Users/coding1/AppData/Roaming/JisuOffice/ETemp/98744_7516680/fImage1560487541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40" y="-74295"/>
            <a:ext cx="12393295" cy="705993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5" y="-19050"/>
            <a:ext cx="12287885" cy="6893560"/>
          </a:xfrm>
          <a:prstGeom prst="rect">
            <a:avLst/>
          </a:prstGeom>
          <a:noFill/>
        </p:spPr>
      </p:pic>
      <p:pic>
        <p:nvPicPr>
          <p:cNvPr id="5" name="图片 4" descr="C:/Users/coding1/AppData/Roaming/JisuOffice/ETemp/98744_7516680/fImage35880778467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545" y="-31750"/>
            <a:ext cx="12308840" cy="695388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215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66675" y="-47625"/>
            <a:ext cx="12318365" cy="6934200"/>
          </a:xfrm>
          <a:prstGeom prst="rect">
            <a:avLst/>
          </a:prstGeom>
          <a:noFill/>
        </p:spPr>
      </p:pic>
      <p:pic>
        <p:nvPicPr>
          <p:cNvPr id="7" name="图片 6" descr="C:/Users/coding1/AppData/Roaming/JisuOffice/ETemp/98744_7516680/fImage66077766334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295" y="-53340"/>
            <a:ext cx="12372340" cy="697547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eg"/><Relationship Id="rId12" Type="http://schemas.openxmlformats.org/officeDocument/2006/relationships/image" Target="../media/image2.jpeg"/><Relationship Id="rId13" Type="http://schemas.openxmlformats.org/officeDocument/2006/relationships/image" Target="../media/image3.jpeg"/><Relationship Id="rId14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6985" y="-5715"/>
            <a:ext cx="12176125" cy="6877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1"/>
          <a:srcRect/>
          <a:stretch>
            <a:fillRect/>
          </a:stretch>
        </p:blipFill>
        <p:spPr>
          <a:xfrm>
            <a:off x="-2540" y="-5715"/>
            <a:ext cx="12236450" cy="688403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2540" y="-5715"/>
            <a:ext cx="12236450" cy="68846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2540" y="-5715"/>
            <a:ext cx="12237720" cy="6885305"/>
          </a:xfrm>
          <a:prstGeom prst="rect">
            <a:avLst/>
          </a:prstGeom>
        </p:spPr>
      </p:pic>
      <p:pic>
        <p:nvPicPr>
          <p:cNvPr id="12" name="图片 11" descr="C:/Users/coding1/AppData/Roaming/JisuOffice/ETemp/98744_7516680/fImage35880746500.jpeg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780"/>
            <a:ext cx="12235815" cy="691959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3"/>
          <p:cNvSpPr>
            <a:spLocks noGrp="1"/>
          </p:cNvSpPr>
          <p:nvPr/>
        </p:nvSpPr>
        <p:spPr>
          <a:xfrm>
            <a:off x="1251550" y="2525876"/>
            <a:ext cx="9793764" cy="972023"/>
          </a:xfrm>
          <a:prstGeom prst="rect">
            <a:avLst/>
          </a:prstGeom>
        </p:spPr>
        <p:txBody>
          <a:bodyPr vert="horz" lIns="119823" tIns="59911" rIns="119823" bIns="59911" rtlCol="0" anchor="ctr">
            <a:normAutofit/>
            <a:scene3d>
              <a:camera prst="orthographicFront"/>
              <a:lightRig rig="threePt" dir="t"/>
            </a:scene3d>
          </a:bodyPr>
          <a:lstStyle>
            <a:lvl1pPr algn="ctr" defTabSz="119761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 smtClean="0">
                <a:latin typeface="黑体" panose="02010609060101010101" pitchFamily="2" charset="-122"/>
                <a:ea typeface="黑体" panose="02010609060101010101" pitchFamily="2" charset="-122"/>
              </a:rPr>
              <a:t>第</a:t>
            </a:r>
            <a:r>
              <a:rPr lang="en-US" altLang="zh-CN" dirty="0" smtClean="0">
                <a:latin typeface="黑体" panose="02010609060101010101" pitchFamily="2" charset="-122"/>
                <a:ea typeface="黑体" panose="02010609060101010101" pitchFamily="2" charset="-122"/>
              </a:rPr>
              <a:t>14</a:t>
            </a:r>
            <a:r>
              <a:rPr lang="zh-CN" altLang="en-US" dirty="0" smtClean="0">
                <a:latin typeface="黑体" panose="02010609060101010101" pitchFamily="2" charset="-122"/>
                <a:ea typeface="黑体" panose="02010609060101010101" pitchFamily="2" charset="-122"/>
              </a:rPr>
              <a:t>章：正则及表单验证</a:t>
            </a:r>
            <a:endParaRPr dirty="0" smtClean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如何使用正则表达式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字符串</a:t>
            </a:r>
            <a:r>
              <a:rPr lang="zh-CN" altLang="en-US" sz="1800" dirty="0"/>
              <a:t>对象下的正则使用：</a:t>
            </a:r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replace() </a:t>
            </a:r>
            <a:r>
              <a:rPr lang="zh-CN" altLang="en-US" sz="1800" dirty="0"/>
              <a:t>方法用于在字符串中用一些字符替换另一些字符，或替换一个与正则表达式匹配的子串。</a:t>
            </a:r>
          </a:p>
          <a:p>
            <a:pPr algn="l"/>
            <a:endParaRPr lang="zh-CN" altLang="en-US" sz="1800" dirty="0"/>
          </a:p>
          <a:p>
            <a:pPr algn="l"/>
            <a:r>
              <a:rPr lang="en-US" altLang="zh-CN" sz="1800" dirty="0"/>
              <a:t>		"</a:t>
            </a:r>
            <a:r>
              <a:rPr lang="en-US" altLang="zh-CN" sz="1800" dirty="0" err="1"/>
              <a:t>abc</a:t>
            </a:r>
            <a:r>
              <a:rPr lang="en-US" altLang="zh-CN" sz="1800" dirty="0"/>
              <a:t>".replace(/a/, "x");</a:t>
            </a:r>
          </a:p>
          <a:p>
            <a:pPr algn="l"/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split</a:t>
            </a:r>
            <a:r>
              <a:rPr lang="en-US" altLang="zh-CN" sz="1800" dirty="0"/>
              <a:t>() </a:t>
            </a:r>
            <a:r>
              <a:rPr lang="zh-CN" altLang="en-US" sz="1800" dirty="0"/>
              <a:t>方法用于把一个字符串分割成字符串数组。</a:t>
            </a:r>
          </a:p>
          <a:p>
            <a:pPr algn="l"/>
            <a:endParaRPr lang="zh-CN" altLang="en-US" sz="1800" dirty="0"/>
          </a:p>
          <a:p>
            <a:pPr algn="l"/>
            <a:r>
              <a:rPr lang="en-US" altLang="zh-CN" sz="1800" dirty="0"/>
              <a:t>		"</a:t>
            </a:r>
            <a:r>
              <a:rPr lang="en-US" altLang="zh-CN" sz="1800" dirty="0" err="1"/>
              <a:t>abcABC</a:t>
            </a:r>
            <a:r>
              <a:rPr lang="en-US" altLang="zh-CN" sz="1800" dirty="0"/>
              <a:t>".split(/b/</a:t>
            </a:r>
            <a:r>
              <a:rPr lang="en-US" altLang="zh-CN" sz="1800" dirty="0" err="1"/>
              <a:t>i</a:t>
            </a:r>
            <a:r>
              <a:rPr lang="en-US" altLang="zh-CN" sz="18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02070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方括号、元字符、量词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方括号：</a:t>
            </a:r>
            <a:endParaRPr lang="en-US" altLang="zh-CN" sz="18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449110"/>
              </p:ext>
            </p:extLst>
          </p:nvPr>
        </p:nvGraphicFramePr>
        <p:xfrm>
          <a:off x="1052689" y="2064685"/>
          <a:ext cx="10515600" cy="24282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52057"/>
                <a:gridCol w="7663543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cap="all" dirty="0">
                          <a:effectLst/>
                        </a:rPr>
                        <a:t>表达式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cap="all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[</a:t>
                      </a:r>
                      <a:r>
                        <a:rPr lang="en-US" sz="1050" kern="100" dirty="0" err="1">
                          <a:effectLst/>
                        </a:rPr>
                        <a:t>abc</a:t>
                      </a:r>
                      <a:r>
                        <a:rPr lang="en-US" sz="1050" kern="100" dirty="0">
                          <a:effectLst/>
                        </a:rPr>
                        <a:t>]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查找方括号之间的任何字符。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[^</a:t>
                      </a:r>
                      <a:r>
                        <a:rPr lang="en-US" sz="1050" kern="100" dirty="0" err="1">
                          <a:effectLst/>
                        </a:rPr>
                        <a:t>abc</a:t>
                      </a:r>
                      <a:r>
                        <a:rPr lang="en-US" sz="1050" kern="100" dirty="0">
                          <a:effectLst/>
                        </a:rPr>
                        <a:t>]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查找任何不在方括号之间的字符。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[0-9]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查找任何从</a:t>
                      </a:r>
                      <a:r>
                        <a:rPr lang="en-US" sz="1050" kern="100">
                          <a:effectLst/>
                        </a:rPr>
                        <a:t> 0 </a:t>
                      </a:r>
                      <a:r>
                        <a:rPr lang="zh-CN" sz="1050" kern="100">
                          <a:effectLst/>
                        </a:rPr>
                        <a:t>至</a:t>
                      </a:r>
                      <a:r>
                        <a:rPr lang="en-US" sz="1050" kern="100">
                          <a:effectLst/>
                        </a:rPr>
                        <a:t> 9 </a:t>
                      </a:r>
                      <a:r>
                        <a:rPr lang="zh-CN" sz="1050" kern="100">
                          <a:effectLst/>
                        </a:rPr>
                        <a:t>的数字。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[a-z]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查找任何从小写</a:t>
                      </a:r>
                      <a:r>
                        <a:rPr lang="en-US" sz="1050" kern="100">
                          <a:effectLst/>
                        </a:rPr>
                        <a:t> a </a:t>
                      </a:r>
                      <a:r>
                        <a:rPr lang="zh-CN" sz="1050" kern="100">
                          <a:effectLst/>
                        </a:rPr>
                        <a:t>到小写</a:t>
                      </a:r>
                      <a:r>
                        <a:rPr lang="en-US" sz="1050" kern="100">
                          <a:effectLst/>
                        </a:rPr>
                        <a:t> z </a:t>
                      </a:r>
                      <a:r>
                        <a:rPr lang="zh-CN" sz="1050" kern="100">
                          <a:effectLst/>
                        </a:rPr>
                        <a:t>的字符。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[A-Z]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查找任何从大写</a:t>
                      </a:r>
                      <a:r>
                        <a:rPr lang="en-US" sz="1050" kern="100">
                          <a:effectLst/>
                        </a:rPr>
                        <a:t> A </a:t>
                      </a:r>
                      <a:r>
                        <a:rPr lang="zh-CN" sz="1050" kern="100">
                          <a:effectLst/>
                        </a:rPr>
                        <a:t>到大写</a:t>
                      </a:r>
                      <a:r>
                        <a:rPr lang="en-US" sz="1050" kern="100">
                          <a:effectLst/>
                        </a:rPr>
                        <a:t> Z </a:t>
                      </a:r>
                      <a:r>
                        <a:rPr lang="zh-CN" sz="1050" kern="100">
                          <a:effectLst/>
                        </a:rPr>
                        <a:t>的字符。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[A-z]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查找任何从大写</a:t>
                      </a:r>
                      <a:r>
                        <a:rPr lang="en-US" sz="1050" kern="100" dirty="0">
                          <a:effectLst/>
                        </a:rPr>
                        <a:t> A </a:t>
                      </a:r>
                      <a:r>
                        <a:rPr lang="zh-CN" sz="1050" kern="100" dirty="0">
                          <a:effectLst/>
                        </a:rPr>
                        <a:t>到小写</a:t>
                      </a:r>
                      <a:r>
                        <a:rPr lang="en-US" sz="1050" kern="100" dirty="0">
                          <a:effectLst/>
                        </a:rPr>
                        <a:t> z </a:t>
                      </a:r>
                      <a:r>
                        <a:rPr lang="zh-CN" sz="1050" kern="100" dirty="0">
                          <a:effectLst/>
                        </a:rPr>
                        <a:t>的字符</a:t>
                      </a:r>
                      <a:r>
                        <a:rPr lang="zh-CN" sz="1050" kern="100" dirty="0" smtClean="0">
                          <a:effectLst/>
                        </a:rPr>
                        <a:t>。</a:t>
                      </a:r>
                      <a:r>
                        <a:rPr lang="zh-CN" altLang="en-US" sz="1050" kern="100" dirty="0" smtClean="0">
                          <a:effectLst/>
                        </a:rPr>
                        <a:t>顺序必须从小到大书写。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(</a:t>
                      </a:r>
                      <a:r>
                        <a:rPr lang="en-US" sz="1050" kern="100" dirty="0" err="1">
                          <a:effectLst/>
                        </a:rPr>
                        <a:t>red|blue|green</a:t>
                      </a:r>
                      <a:r>
                        <a:rPr lang="en-US" sz="1050" kern="100" dirty="0">
                          <a:effectLst/>
                        </a:rPr>
                        <a:t>)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查找任何指定的选项。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0900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方括号、元字符、量词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元字符：</a:t>
            </a:r>
            <a:endParaRPr lang="en-US" altLang="zh-CN" sz="18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731277"/>
              </p:ext>
            </p:extLst>
          </p:nvPr>
        </p:nvGraphicFramePr>
        <p:xfrm>
          <a:off x="1086555" y="1590548"/>
          <a:ext cx="10515600" cy="39458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28257"/>
                <a:gridCol w="7587343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cap="all" dirty="0">
                          <a:effectLst/>
                        </a:rPr>
                        <a:t>元字符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cap="all" dirty="0">
                          <a:effectLst/>
                        </a:rPr>
                        <a:t>描述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.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查找单个字符，除了换行和行结束符。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\w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查找单词字符</a:t>
                      </a:r>
                      <a:r>
                        <a:rPr lang="zh-CN" sz="1050" kern="100" dirty="0" smtClean="0">
                          <a:effectLst/>
                        </a:rPr>
                        <a:t>。</a:t>
                      </a:r>
                      <a:r>
                        <a:rPr lang="zh-CN" altLang="en-US" sz="1050" kern="100" dirty="0" smtClean="0">
                          <a:effectLst/>
                        </a:rPr>
                        <a:t>单词包括英文、数字、下划线。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\W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查找非单词字符。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查找数字。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\D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查找非数字字符。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\s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查找空白字符</a:t>
                      </a:r>
                      <a:r>
                        <a:rPr lang="zh-CN" sz="1050" kern="100" dirty="0" smtClean="0">
                          <a:effectLst/>
                        </a:rPr>
                        <a:t>。</a:t>
                      </a:r>
                      <a:r>
                        <a:rPr lang="zh-CN" altLang="en-US" sz="1050" kern="100" dirty="0" smtClean="0">
                          <a:effectLst/>
                        </a:rPr>
                        <a:t>包括空格、</a:t>
                      </a:r>
                      <a:r>
                        <a:rPr lang="en-US" altLang="zh-CN" sz="1050" kern="100" dirty="0" smtClean="0">
                          <a:effectLst/>
                        </a:rPr>
                        <a:t>tab</a:t>
                      </a:r>
                      <a:r>
                        <a:rPr lang="zh-CN" altLang="en-US" sz="1050" kern="100" dirty="0" smtClean="0">
                          <a:effectLst/>
                        </a:rPr>
                        <a:t>、</a:t>
                      </a:r>
                      <a:r>
                        <a:rPr lang="en-US" altLang="zh-CN" sz="1050" kern="100" dirty="0" smtClean="0">
                          <a:effectLst/>
                        </a:rPr>
                        <a:t>\n</a:t>
                      </a:r>
                      <a:r>
                        <a:rPr lang="zh-CN" altLang="en-US" sz="1050" kern="100" dirty="0" smtClean="0">
                          <a:effectLst/>
                        </a:rPr>
                        <a:t>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\S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查找非空白字符。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\b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匹配单词边界</a:t>
                      </a:r>
                      <a:r>
                        <a:rPr lang="zh-CN" sz="1050" kern="100" dirty="0" smtClean="0">
                          <a:effectLst/>
                        </a:rPr>
                        <a:t>。</a:t>
                      </a:r>
                      <a:r>
                        <a:rPr lang="zh-CN" altLang="en-US" sz="1050" kern="100" dirty="0" smtClean="0">
                          <a:effectLst/>
                        </a:rPr>
                        <a:t>包括头尾、空白字符。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\B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匹配非单词边界。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\n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查找换行符。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\r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查找回车符。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\t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查找制表符。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6351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方括号、元字符、量词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量词：</a:t>
            </a:r>
            <a:endParaRPr lang="en-US" altLang="zh-CN" sz="18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493762"/>
              </p:ext>
            </p:extLst>
          </p:nvPr>
        </p:nvGraphicFramePr>
        <p:xfrm>
          <a:off x="1210733" y="1722279"/>
          <a:ext cx="10515600" cy="36588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70759"/>
                <a:gridCol w="7644841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cap="all" dirty="0">
                          <a:effectLst/>
                        </a:rPr>
                        <a:t>量词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cap="all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n+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匹配任何包含至少一个</a:t>
                      </a:r>
                      <a:r>
                        <a:rPr lang="en-US" sz="1050" kern="100">
                          <a:effectLst/>
                        </a:rPr>
                        <a:t> n </a:t>
                      </a:r>
                      <a:r>
                        <a:rPr lang="zh-CN" sz="1050" kern="100">
                          <a:effectLst/>
                        </a:rPr>
                        <a:t>的字符串。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n*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匹配任何包含零个或多个</a:t>
                      </a:r>
                      <a:r>
                        <a:rPr lang="en-US" sz="1050" kern="100" dirty="0">
                          <a:effectLst/>
                        </a:rPr>
                        <a:t> n </a:t>
                      </a:r>
                      <a:r>
                        <a:rPr lang="zh-CN" sz="1050" kern="100" dirty="0">
                          <a:effectLst/>
                        </a:rPr>
                        <a:t>的字符串</a:t>
                      </a:r>
                      <a:r>
                        <a:rPr lang="zh-CN" sz="1050" kern="100" dirty="0" smtClean="0">
                          <a:effectLst/>
                        </a:rPr>
                        <a:t>。</a:t>
                      </a:r>
                      <a:r>
                        <a:rPr lang="zh-CN" altLang="en-US" sz="1050" kern="100" dirty="0" smtClean="0">
                          <a:effectLst/>
                        </a:rPr>
                        <a:t>等同</a:t>
                      </a:r>
                      <a:r>
                        <a:rPr lang="en-US" altLang="zh-CN" sz="1050" kern="100" dirty="0" smtClean="0">
                          <a:effectLst/>
                        </a:rPr>
                        <a:t>n{0,}</a:t>
                      </a:r>
                      <a:r>
                        <a:rPr lang="zh-CN" altLang="en-US" sz="1050" kern="100" dirty="0" smtClean="0">
                          <a:effectLst/>
                        </a:rPr>
                        <a:t>，注意：数量包含</a:t>
                      </a:r>
                      <a:r>
                        <a:rPr lang="en-US" altLang="zh-CN" sz="1050" kern="100" dirty="0" smtClean="0">
                          <a:effectLst/>
                        </a:rPr>
                        <a:t>1</a:t>
                      </a:r>
                      <a:r>
                        <a:rPr lang="zh-CN" altLang="en-US" sz="1050" kern="100" dirty="0" smtClean="0">
                          <a:effectLst/>
                        </a:rPr>
                        <a:t>，从左到右按顺序查找，不是</a:t>
                      </a:r>
                      <a:r>
                        <a:rPr lang="en-US" altLang="zh-CN" sz="1050" kern="100" dirty="0" smtClean="0">
                          <a:effectLst/>
                        </a:rPr>
                        <a:t>n</a:t>
                      </a:r>
                      <a:r>
                        <a:rPr lang="zh-CN" altLang="en-US" sz="1050" kern="100" dirty="0" smtClean="0">
                          <a:effectLst/>
                        </a:rPr>
                        <a:t>时，返回</a:t>
                      </a:r>
                      <a:r>
                        <a:rPr lang="en-US" altLang="zh-CN" sz="1050" kern="100" dirty="0" smtClean="0">
                          <a:effectLst/>
                        </a:rPr>
                        <a:t>''</a:t>
                      </a:r>
                      <a:br>
                        <a:rPr lang="en-US" altLang="zh-CN" sz="1050" kern="100" dirty="0" smtClean="0">
                          <a:effectLst/>
                        </a:rPr>
                      </a:br>
                      <a:r>
                        <a:rPr lang="zh-CN" altLang="en-US" sz="1050" kern="100" dirty="0" smtClean="0">
                          <a:effectLst/>
                        </a:rPr>
                        <a:t>全局：</a:t>
                      </a:r>
                      <a:r>
                        <a:rPr lang="en-US" altLang="zh-CN" sz="1050" kern="100" dirty="0" smtClean="0">
                          <a:effectLst/>
                        </a:rPr>
                        <a:t>'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abc</a:t>
                      </a:r>
                      <a:r>
                        <a:rPr lang="en-US" altLang="zh-CN" sz="1050" kern="100" dirty="0" smtClean="0">
                          <a:effectLst/>
                        </a:rPr>
                        <a:t>'.match(/a*/g) ;      //['a','','','']	</a:t>
                      </a:r>
                      <a:r>
                        <a:rPr lang="zh-CN" altLang="en-US" sz="1050" kern="100" dirty="0" smtClean="0">
                          <a:effectLst/>
                        </a:rPr>
                        <a:t>结尾处也要比较；             </a:t>
                      </a:r>
                      <a:r>
                        <a:rPr lang="en-US" altLang="zh-CN" sz="1050" kern="100" dirty="0" smtClean="0">
                          <a:effectLst/>
                        </a:rPr>
                        <a:t>"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babbaa</a:t>
                      </a:r>
                      <a:r>
                        <a:rPr lang="en-US" altLang="zh-CN" sz="1050" kern="100" dirty="0" smtClean="0">
                          <a:effectLst/>
                        </a:rPr>
                        <a:t>".match(/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ba</a:t>
                      </a:r>
                      <a:r>
                        <a:rPr lang="en-US" altLang="zh-CN" sz="1050" kern="100" dirty="0" smtClean="0">
                          <a:effectLst/>
                        </a:rPr>
                        <a:t>*/g) ;     // ["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ba</a:t>
                      </a:r>
                      <a:r>
                        <a:rPr lang="en-US" altLang="zh-CN" sz="1050" kern="100" dirty="0" smtClean="0">
                          <a:effectLst/>
                        </a:rPr>
                        <a:t>", "b", "baa"]</a:t>
                      </a:r>
                      <a:br>
                        <a:rPr lang="en-US" altLang="zh-CN" sz="1050" kern="100" dirty="0" smtClean="0">
                          <a:effectLst/>
                        </a:rPr>
                      </a:br>
                      <a:r>
                        <a:rPr lang="zh-CN" altLang="en-US" sz="1050" kern="100" dirty="0" smtClean="0">
                          <a:effectLst/>
                        </a:rPr>
                        <a:t>局部：</a:t>
                      </a:r>
                      <a:r>
                        <a:rPr lang="en-US" altLang="zh-CN" sz="1050" kern="100" dirty="0" smtClean="0">
                          <a:effectLst/>
                        </a:rPr>
                        <a:t>'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abc</a:t>
                      </a:r>
                      <a:r>
                        <a:rPr lang="en-US" altLang="zh-CN" sz="1050" kern="100" dirty="0" smtClean="0">
                          <a:effectLst/>
                        </a:rPr>
                        <a:t>'.match(/a*/)             //['a']                      "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bac</a:t>
                      </a:r>
                      <a:r>
                        <a:rPr lang="en-US" altLang="zh-CN" sz="1050" kern="100" dirty="0" smtClean="0">
                          <a:effectLst/>
                        </a:rPr>
                        <a:t>".match(/a*/)         // ''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n?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匹配任何包含零个或一个</a:t>
                      </a:r>
                      <a:r>
                        <a:rPr lang="en-US" sz="1050" kern="100" dirty="0">
                          <a:effectLst/>
                        </a:rPr>
                        <a:t> n </a:t>
                      </a:r>
                      <a:r>
                        <a:rPr lang="zh-CN" sz="1050" kern="100" dirty="0">
                          <a:effectLst/>
                        </a:rPr>
                        <a:t>的字符串</a:t>
                      </a:r>
                      <a:r>
                        <a:rPr lang="zh-CN" sz="1050" kern="100" dirty="0" smtClean="0">
                          <a:effectLst/>
                        </a:rPr>
                        <a:t>。</a:t>
                      </a:r>
                      <a:r>
                        <a:rPr lang="zh-CN" altLang="en-US" sz="1050" kern="100" dirty="0" smtClean="0">
                          <a:effectLst/>
                        </a:rPr>
                        <a:t>等同</a:t>
                      </a:r>
                      <a:r>
                        <a:rPr lang="en-US" altLang="zh-CN" sz="1050" kern="100" dirty="0" smtClean="0">
                          <a:effectLst/>
                        </a:rPr>
                        <a:t>n{0,1}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n{x}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匹配包含</a:t>
                      </a:r>
                      <a:r>
                        <a:rPr lang="en-US" sz="1050" kern="100">
                          <a:effectLst/>
                        </a:rPr>
                        <a:t> X </a:t>
                      </a:r>
                      <a:r>
                        <a:rPr lang="zh-CN" sz="1050" kern="100">
                          <a:effectLst/>
                        </a:rPr>
                        <a:t>个</a:t>
                      </a:r>
                      <a:r>
                        <a:rPr lang="en-US" sz="1050" kern="100">
                          <a:effectLst/>
                        </a:rPr>
                        <a:t> n </a:t>
                      </a:r>
                      <a:r>
                        <a:rPr lang="zh-CN" sz="1050" kern="100">
                          <a:effectLst/>
                        </a:rPr>
                        <a:t>的序列的字符串。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n{</a:t>
                      </a:r>
                      <a:r>
                        <a:rPr lang="en-US" sz="1050" kern="100" dirty="0" err="1">
                          <a:effectLst/>
                        </a:rPr>
                        <a:t>x,y</a:t>
                      </a:r>
                      <a:r>
                        <a:rPr lang="en-US" sz="1050" kern="100" dirty="0">
                          <a:effectLst/>
                        </a:rPr>
                        <a:t>}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匹配包含</a:t>
                      </a:r>
                      <a:r>
                        <a:rPr lang="en-US" sz="1050" kern="100">
                          <a:effectLst/>
                        </a:rPr>
                        <a:t> X </a:t>
                      </a:r>
                      <a:r>
                        <a:rPr lang="zh-CN" sz="1050" kern="100">
                          <a:effectLst/>
                        </a:rPr>
                        <a:t>至</a:t>
                      </a:r>
                      <a:r>
                        <a:rPr lang="en-US" sz="1050" kern="100">
                          <a:effectLst/>
                        </a:rPr>
                        <a:t> Y </a:t>
                      </a:r>
                      <a:r>
                        <a:rPr lang="zh-CN" sz="1050" kern="100">
                          <a:effectLst/>
                        </a:rPr>
                        <a:t>个</a:t>
                      </a:r>
                      <a:r>
                        <a:rPr lang="en-US" sz="1050" kern="100">
                          <a:effectLst/>
                        </a:rPr>
                        <a:t> n </a:t>
                      </a:r>
                      <a:r>
                        <a:rPr lang="zh-CN" sz="1050" kern="100">
                          <a:effectLst/>
                        </a:rPr>
                        <a:t>的序列的字符串。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n{x,}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匹配包含至少</a:t>
                      </a:r>
                      <a:r>
                        <a:rPr lang="en-US" sz="1050" kern="100">
                          <a:effectLst/>
                        </a:rPr>
                        <a:t> X </a:t>
                      </a:r>
                      <a:r>
                        <a:rPr lang="zh-CN" sz="1050" kern="100">
                          <a:effectLst/>
                        </a:rPr>
                        <a:t>个</a:t>
                      </a:r>
                      <a:r>
                        <a:rPr lang="en-US" sz="1050" kern="100">
                          <a:effectLst/>
                        </a:rPr>
                        <a:t> n </a:t>
                      </a:r>
                      <a:r>
                        <a:rPr lang="zh-CN" sz="1050" kern="100">
                          <a:effectLst/>
                        </a:rPr>
                        <a:t>的序列的字符串。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n$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匹配任何结尾为</a:t>
                      </a:r>
                      <a:r>
                        <a:rPr lang="en-US" sz="1050" kern="100">
                          <a:effectLst/>
                        </a:rPr>
                        <a:t> n </a:t>
                      </a:r>
                      <a:r>
                        <a:rPr lang="zh-CN" sz="1050" kern="100">
                          <a:effectLst/>
                        </a:rPr>
                        <a:t>的字符串。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^n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匹配任何开头为</a:t>
                      </a:r>
                      <a:r>
                        <a:rPr lang="en-US" sz="1050" kern="100">
                          <a:effectLst/>
                        </a:rPr>
                        <a:t> n </a:t>
                      </a:r>
                      <a:r>
                        <a:rPr lang="zh-CN" sz="1050" kern="100">
                          <a:effectLst/>
                        </a:rPr>
                        <a:t>的字符串。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?=n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匹配任何其后紧接指定字符串</a:t>
                      </a:r>
                      <a:r>
                        <a:rPr lang="en-US" sz="1050" kern="100" dirty="0">
                          <a:effectLst/>
                        </a:rPr>
                        <a:t> n </a:t>
                      </a:r>
                      <a:r>
                        <a:rPr lang="zh-CN" sz="1050" kern="100" dirty="0">
                          <a:effectLst/>
                        </a:rPr>
                        <a:t>的字符串</a:t>
                      </a:r>
                      <a:r>
                        <a:rPr lang="zh-CN" sz="1050" kern="100" dirty="0" smtClean="0">
                          <a:effectLst/>
                        </a:rPr>
                        <a:t>。</a:t>
                      </a:r>
                      <a:r>
                        <a:rPr lang="en-US" altLang="zh-CN" sz="1050" kern="100" dirty="0" smtClean="0">
                          <a:effectLst/>
                        </a:rPr>
                        <a:t>'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abac</a:t>
                      </a:r>
                      <a:r>
                        <a:rPr lang="en-US" altLang="zh-CN" sz="1050" kern="100" dirty="0" smtClean="0">
                          <a:effectLst/>
                        </a:rPr>
                        <a:t>'.match(/a(?=c)/)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?!n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匹配任何其后没有紧接指定字符串</a:t>
                      </a:r>
                      <a:r>
                        <a:rPr lang="en-US" sz="1050" kern="100" dirty="0">
                          <a:effectLst/>
                        </a:rPr>
                        <a:t> n </a:t>
                      </a:r>
                      <a:r>
                        <a:rPr lang="zh-CN" sz="1050" kern="100" dirty="0">
                          <a:effectLst/>
                        </a:rPr>
                        <a:t>的字符串</a:t>
                      </a:r>
                      <a:r>
                        <a:rPr lang="zh-CN" sz="1050" kern="100" dirty="0" smtClean="0">
                          <a:effectLst/>
                        </a:rPr>
                        <a:t>。</a:t>
                      </a:r>
                      <a:r>
                        <a:rPr lang="en-US" altLang="zh-CN" sz="1050" kern="100" dirty="0" smtClean="0">
                          <a:effectLst/>
                        </a:rPr>
                        <a:t>'</a:t>
                      </a:r>
                      <a:r>
                        <a:rPr lang="en-US" altLang="zh-CN" sz="1050" kern="100" dirty="0" err="1" smtClean="0">
                          <a:effectLst/>
                        </a:rPr>
                        <a:t>abac</a:t>
                      </a:r>
                      <a:r>
                        <a:rPr lang="en-US" altLang="zh-CN" sz="1050" kern="100" dirty="0" smtClean="0">
                          <a:effectLst/>
                        </a:rPr>
                        <a:t>'.match(/</a:t>
                      </a:r>
                      <a:r>
                        <a:rPr lang="en-US" altLang="zh-CN" sz="1050" kern="100" smtClean="0">
                          <a:effectLst/>
                        </a:rPr>
                        <a:t>a(?!c</a:t>
                      </a:r>
                      <a:r>
                        <a:rPr lang="en-US" altLang="zh-CN" sz="1050" kern="100" dirty="0" smtClean="0">
                          <a:effectLst/>
                        </a:rPr>
                        <a:t>)/)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71755" marB="71755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4388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表单验证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表单中的各输入框的值，使用正则表达式验证。</a:t>
            </a:r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/>
              <a:t>要求：</a:t>
            </a:r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1</a:t>
            </a:r>
            <a:r>
              <a:rPr lang="zh-CN" altLang="en-US" sz="1800" dirty="0"/>
              <a:t>，真实姓名只能是汉字</a:t>
            </a:r>
            <a:r>
              <a:rPr lang="en-US" altLang="zh-CN" sz="1800" dirty="0"/>
              <a:t>	</a:t>
            </a:r>
            <a:r>
              <a:rPr lang="en-US" altLang="zh-CN" sz="1800" dirty="0"/>
              <a:t>	[^\</a:t>
            </a:r>
            <a:r>
              <a:rPr lang="en-US" altLang="zh-CN" sz="1800" dirty="0"/>
              <a:t>u4e00-\u9fa5]</a:t>
            </a:r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2</a:t>
            </a:r>
            <a:r>
              <a:rPr lang="zh-CN" altLang="en-US" sz="1800" dirty="0"/>
              <a:t>，身份证号</a:t>
            </a:r>
            <a:r>
              <a:rPr lang="en-US" altLang="zh-CN" sz="1800" dirty="0"/>
              <a:t>			^\</a:t>
            </a:r>
            <a:r>
              <a:rPr lang="en-US" altLang="zh-CN" sz="1800" dirty="0"/>
              <a:t>d{17}(\</a:t>
            </a:r>
            <a:r>
              <a:rPr lang="en-US" altLang="zh-CN" sz="1800" dirty="0" err="1"/>
              <a:t>d|X</a:t>
            </a:r>
            <a:r>
              <a:rPr lang="en-US" altLang="zh-CN" sz="1800" dirty="0"/>
              <a:t>)$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3</a:t>
            </a:r>
            <a:r>
              <a:rPr lang="zh-CN" altLang="en-US" sz="1800" dirty="0"/>
              <a:t>，出生日期</a:t>
            </a:r>
            <a:r>
              <a:rPr lang="en-US" altLang="zh-CN" sz="1800" dirty="0"/>
              <a:t>		</a:t>
            </a:r>
            <a:r>
              <a:rPr lang="en-US" altLang="zh-CN" sz="1800" dirty="0"/>
              <a:t>	</a:t>
            </a:r>
            <a:r>
              <a:rPr lang="en-US" altLang="zh-CN" sz="1800" dirty="0"/>
              <a:t>^\</a:t>
            </a:r>
            <a:r>
              <a:rPr lang="en-US" altLang="zh-CN" sz="1800" dirty="0"/>
              <a:t>d{4}-\d{2}-\d{2</a:t>
            </a:r>
            <a:r>
              <a:rPr lang="en-US" altLang="zh-CN" sz="1800" dirty="0"/>
              <a:t>}$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4</a:t>
            </a:r>
            <a:r>
              <a:rPr lang="zh-CN" altLang="en-US" sz="1800" dirty="0"/>
              <a:t>，邮箱</a:t>
            </a:r>
            <a:r>
              <a:rPr lang="en-US" altLang="zh-CN" sz="1800" dirty="0"/>
              <a:t>				</a:t>
            </a:r>
            <a:r>
              <a:rPr lang="en-US" altLang="zh-CN" sz="1800" dirty="0"/>
              <a:t>^\w+@\w+(\.\w+)+$</a:t>
            </a:r>
            <a:endParaRPr lang="en-US" altLang="zh-CN" sz="1800" dirty="0"/>
          </a:p>
          <a:p>
            <a:pPr algn="l"/>
            <a:r>
              <a:rPr lang="en-US" altLang="zh-CN" sz="1800" dirty="0"/>
              <a:t>	5</a:t>
            </a:r>
            <a:r>
              <a:rPr lang="zh-CN" altLang="en-US" sz="1800" dirty="0"/>
              <a:t>，手机号</a:t>
            </a:r>
            <a:r>
              <a:rPr lang="en-US" altLang="zh-CN" sz="1800" dirty="0"/>
              <a:t>		</a:t>
            </a:r>
            <a:r>
              <a:rPr lang="en-US" altLang="zh-CN" sz="1800" dirty="0"/>
              <a:t>	^\d{11}$</a:t>
            </a:r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6</a:t>
            </a:r>
            <a:r>
              <a:rPr lang="zh-CN" altLang="en-US" sz="1800" dirty="0"/>
              <a:t>，邮编</a:t>
            </a:r>
            <a:r>
              <a:rPr lang="en-US" altLang="zh-CN" sz="1800" dirty="0"/>
              <a:t>				</a:t>
            </a:r>
            <a:r>
              <a:rPr lang="en-US" altLang="zh-CN" sz="1800" dirty="0"/>
              <a:t>^\</a:t>
            </a:r>
            <a:r>
              <a:rPr lang="en-US" altLang="zh-CN" sz="1800" dirty="0"/>
              <a:t>d{6}$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7</a:t>
            </a:r>
            <a:r>
              <a:rPr lang="zh-CN" altLang="en-US" sz="1800" dirty="0"/>
              <a:t>，登陆名称，英文或下划线开头，内容可以是英文、数字、下划线，</a:t>
            </a:r>
            <a:r>
              <a:rPr lang="en-US" altLang="zh-CN" sz="1800" dirty="0"/>
              <a:t>6-12</a:t>
            </a:r>
            <a:r>
              <a:rPr lang="zh-CN" altLang="en-US" sz="1800" dirty="0"/>
              <a:t>位之间</a:t>
            </a:r>
            <a:endParaRPr lang="en-US" altLang="zh-CN" sz="1800" dirty="0"/>
          </a:p>
          <a:p>
            <a:pPr algn="l"/>
            <a:r>
              <a:rPr lang="en-US" altLang="zh-CN" sz="1800" dirty="0"/>
              <a:t>					^([A-z]|_)\w{5,11}$	</a:t>
            </a:r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8</a:t>
            </a:r>
            <a:r>
              <a:rPr lang="zh-CN" altLang="en-US" sz="1800" dirty="0"/>
              <a:t>，登陆密码，内容必须同时含有数字和英文</a:t>
            </a:r>
            <a:r>
              <a:rPr lang="en-US" altLang="zh-CN" sz="1800" dirty="0"/>
              <a:t>		(\d[A-z]|[A-z]\d)</a:t>
            </a:r>
            <a:endParaRPr lang="en-US" altLang="zh-CN" sz="1800" dirty="0"/>
          </a:p>
          <a:p>
            <a:pPr algn="l"/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310240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 smtClean="0"/>
              <a:t>课程大纲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>
              <a:buNone/>
            </a:pPr>
            <a:r>
              <a:rPr lang="en-US" altLang="zh-CN" sz="2400" dirty="0" smtClean="0"/>
              <a:t>1</a:t>
            </a:r>
            <a:r>
              <a:rPr lang="zh-CN" altLang="en-US" sz="2400" dirty="0" smtClean="0"/>
              <a:t>、</a:t>
            </a:r>
            <a:r>
              <a:rPr lang="zh-CN" altLang="en-US" dirty="0"/>
              <a:t>什么是正则表达式</a:t>
            </a:r>
            <a:endParaRPr lang="en-US" altLang="zh-CN" sz="2400" dirty="0" smtClean="0"/>
          </a:p>
          <a:p>
            <a:pPr algn="l">
              <a:buNone/>
            </a:pPr>
            <a:r>
              <a:rPr lang="en-US" altLang="zh-CN" sz="2400" dirty="0" smtClean="0"/>
              <a:t>2</a:t>
            </a:r>
            <a:r>
              <a:rPr lang="zh-CN" altLang="en-US" sz="2400" dirty="0" smtClean="0"/>
              <a:t>、如何创建正则表达式</a:t>
            </a:r>
            <a:endParaRPr lang="en-US" altLang="zh-CN" sz="2400" dirty="0" smtClean="0"/>
          </a:p>
          <a:p>
            <a:pPr algn="l">
              <a:buNone/>
            </a:pPr>
            <a:r>
              <a:rPr lang="en-US" altLang="zh-CN" sz="2400" dirty="0" smtClean="0"/>
              <a:t>3</a:t>
            </a:r>
            <a:r>
              <a:rPr lang="zh-CN" altLang="en-US" sz="2400" dirty="0" smtClean="0"/>
              <a:t>、如何使用正则表达式</a:t>
            </a:r>
            <a:endParaRPr lang="en-US" altLang="zh-CN" sz="2400" dirty="0" smtClean="0"/>
          </a:p>
          <a:p>
            <a:pPr algn="l">
              <a:buNone/>
            </a:pPr>
            <a:r>
              <a:rPr lang="en-US" altLang="zh-CN" dirty="0"/>
              <a:t>4</a:t>
            </a:r>
            <a:r>
              <a:rPr lang="zh-CN" altLang="en-US" dirty="0"/>
              <a:t>、方括号、元字符、量词</a:t>
            </a:r>
            <a:endParaRPr lang="en-US" altLang="zh-CN" dirty="0"/>
          </a:p>
          <a:p>
            <a:pPr algn="l">
              <a:buNone/>
            </a:pPr>
            <a:r>
              <a:rPr lang="en-US" altLang="zh-CN" sz="2400" dirty="0" smtClean="0"/>
              <a:t>5</a:t>
            </a:r>
            <a:r>
              <a:rPr lang="zh-CN" altLang="en-US" sz="2400" dirty="0" smtClean="0"/>
              <a:t>、表单验证</a:t>
            </a:r>
            <a:endParaRPr lang="en-US" altLang="zh-CN" sz="2400" dirty="0" smtClean="0"/>
          </a:p>
          <a:p>
            <a:pPr algn="l"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什么是正则表达式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正则表达式是一个描述字符规则的对象</a:t>
            </a:r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/>
              <a:t>这里的规则可以理解成，看起来像那个样子的字符串。</a:t>
            </a:r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/>
              <a:t>在编写处理字符串的程序或网页时，经常会有查找符合某些复杂规则的字符串的需要。正则表达式就是用于描述这些规则的工具。换句话说，正则表达式就是记录文本规则的代码。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803917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如何创建正则表达式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使用</a:t>
            </a:r>
            <a:r>
              <a:rPr lang="en-US" altLang="zh-CN" sz="1800" dirty="0" err="1"/>
              <a:t>RegExp</a:t>
            </a:r>
            <a:r>
              <a:rPr lang="zh-CN" altLang="en-US" sz="1800" dirty="0"/>
              <a:t>这个</a:t>
            </a:r>
            <a:r>
              <a:rPr lang="zh-CN" altLang="en-US" sz="1800" dirty="0"/>
              <a:t>对象：</a:t>
            </a:r>
            <a:endParaRPr lang="zh-CN" altLang="en-US" sz="1800" dirty="0"/>
          </a:p>
          <a:p>
            <a:pPr algn="l"/>
            <a:endParaRPr lang="zh-CN" altLang="en-US" sz="1800" dirty="0"/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第一</a:t>
            </a:r>
            <a:r>
              <a:rPr lang="zh-CN" altLang="en-US" sz="1800" dirty="0"/>
              <a:t>个参数就是我们的模式字符串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</a:t>
            </a:r>
            <a:r>
              <a:rPr lang="en-US" altLang="zh-CN" sz="1800" dirty="0" err="1"/>
              <a:t>reg</a:t>
            </a:r>
            <a:r>
              <a:rPr lang="en-US" altLang="zh-CN" sz="1800" dirty="0"/>
              <a:t>= new </a:t>
            </a:r>
            <a:r>
              <a:rPr lang="en-US" altLang="zh-CN" sz="1800" dirty="0" err="1"/>
              <a:t>RegExp</a:t>
            </a:r>
            <a:r>
              <a:rPr lang="en-US" altLang="zh-CN" sz="1800" dirty="0"/>
              <a:t>('study');</a:t>
            </a:r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第二</a:t>
            </a:r>
            <a:r>
              <a:rPr lang="zh-CN" altLang="en-US" sz="1800" dirty="0"/>
              <a:t>个参数可选，模式修饰符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</a:t>
            </a:r>
            <a:r>
              <a:rPr lang="en-US" altLang="zh-CN" sz="1800" dirty="0" err="1"/>
              <a:t>reg</a:t>
            </a:r>
            <a:r>
              <a:rPr lang="en-US" altLang="zh-CN" sz="1800" dirty="0"/>
              <a:t> = new </a:t>
            </a:r>
            <a:r>
              <a:rPr lang="en-US" altLang="zh-CN" sz="1800" dirty="0" err="1"/>
              <a:t>RegExp</a:t>
            </a:r>
            <a:r>
              <a:rPr lang="en-US" altLang="zh-CN" sz="1800" dirty="0"/>
              <a:t>('study', '</a:t>
            </a:r>
            <a:r>
              <a:rPr lang="en-US" altLang="zh-CN" sz="1800" dirty="0" err="1"/>
              <a:t>ig</a:t>
            </a:r>
            <a:r>
              <a:rPr lang="en-US" altLang="zh-CN" sz="1800" dirty="0"/>
              <a:t>');</a:t>
            </a:r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/>
              <a:t>修饰符：</a:t>
            </a:r>
            <a:endParaRPr lang="en-US" altLang="zh-CN" sz="1800" dirty="0"/>
          </a:p>
          <a:p>
            <a:pPr algn="l"/>
            <a:r>
              <a:rPr lang="en-US" altLang="zh-CN" sz="1800" dirty="0"/>
              <a:t>	i</a:t>
            </a:r>
            <a:r>
              <a:rPr lang="en-US" altLang="zh-CN" sz="1800" dirty="0"/>
              <a:t>	</a:t>
            </a:r>
            <a:r>
              <a:rPr lang="zh-CN" altLang="en-US" sz="1800" dirty="0"/>
              <a:t>执行</a:t>
            </a:r>
            <a:r>
              <a:rPr lang="zh-CN" altLang="en-US" sz="1800" dirty="0"/>
              <a:t>对大小写不敏感的匹配。</a:t>
            </a:r>
          </a:p>
          <a:p>
            <a:pPr algn="l"/>
            <a:r>
              <a:rPr lang="en-US" altLang="zh-CN" sz="1800" dirty="0"/>
              <a:t>	g	</a:t>
            </a:r>
            <a:r>
              <a:rPr lang="zh-CN" altLang="en-US" sz="1800" dirty="0"/>
              <a:t>执行</a:t>
            </a:r>
            <a:r>
              <a:rPr lang="zh-CN" altLang="en-US" sz="1800" dirty="0"/>
              <a:t>全局匹配（查找所有匹配而非在找到第一个匹配后停止）。</a:t>
            </a:r>
          </a:p>
          <a:p>
            <a:pPr algn="l"/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244414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如何创建正则表达式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还可以用字面量方式直接</a:t>
            </a:r>
            <a:r>
              <a:rPr lang="zh-CN" altLang="en-US" sz="1800" dirty="0"/>
              <a:t>声明：</a:t>
            </a:r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不带模式修饰符的正则对象</a:t>
            </a:r>
            <a:endParaRPr lang="zh-CN" altLang="en-US" sz="1800" dirty="0"/>
          </a:p>
          <a:p>
            <a:pPr algn="l"/>
            <a:r>
              <a:rPr lang="en-US" altLang="zh-CN" sz="1800" dirty="0"/>
              <a:t>	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</a:t>
            </a:r>
            <a:r>
              <a:rPr lang="en-US" altLang="zh-CN" sz="1800" dirty="0"/>
              <a:t> 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</a:t>
            </a:r>
            <a:r>
              <a:rPr lang="en-US" altLang="zh-CN" sz="1800" dirty="0" err="1"/>
              <a:t>reg</a:t>
            </a:r>
            <a:r>
              <a:rPr lang="en-US" altLang="zh-CN" sz="1800" dirty="0"/>
              <a:t> = /</a:t>
            </a:r>
            <a:r>
              <a:rPr lang="en-US" altLang="zh-CN" sz="1800" dirty="0"/>
              <a:t>study/;</a:t>
            </a:r>
          </a:p>
          <a:p>
            <a:pPr algn="l"/>
            <a:r>
              <a:rPr lang="en-US" altLang="zh-CN" sz="1800" dirty="0"/>
              <a:t>	</a:t>
            </a:r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带模式修饰符的正则对象</a:t>
            </a:r>
            <a:endParaRPr lang="zh-CN" altLang="en-US" sz="1800" dirty="0"/>
          </a:p>
          <a:p>
            <a:pPr algn="l"/>
            <a:r>
              <a:rPr lang="en-US" altLang="zh-CN" sz="1800" dirty="0"/>
              <a:t>	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</a:t>
            </a:r>
            <a:r>
              <a:rPr lang="en-US" altLang="zh-CN" sz="1800" dirty="0" err="1"/>
              <a:t>reg</a:t>
            </a:r>
            <a:r>
              <a:rPr lang="en-US" altLang="zh-CN" sz="1800" dirty="0"/>
              <a:t> = /study/</a:t>
            </a:r>
            <a:r>
              <a:rPr lang="en-US" altLang="zh-CN" sz="1800" dirty="0" err="1"/>
              <a:t>ig</a:t>
            </a:r>
            <a:r>
              <a:rPr lang="en-US" altLang="zh-CN" sz="1800" dirty="0"/>
              <a:t>;</a:t>
            </a:r>
          </a:p>
          <a:p>
            <a:pPr algn="l"/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892587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如何使用正则表达式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正则对象下的正则使用：</a:t>
            </a:r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test</a:t>
            </a:r>
            <a:r>
              <a:rPr lang="en-US" altLang="zh-CN" sz="1800" dirty="0"/>
              <a:t>() </a:t>
            </a:r>
            <a:r>
              <a:rPr lang="zh-CN" altLang="en-US" sz="1800" dirty="0"/>
              <a:t>方法检索字符串中的指定值。返回值是 </a:t>
            </a:r>
            <a:r>
              <a:rPr lang="en-US" altLang="zh-CN" sz="1800" dirty="0"/>
              <a:t>true </a:t>
            </a:r>
            <a:r>
              <a:rPr lang="zh-CN" altLang="en-US" sz="1800" dirty="0"/>
              <a:t>或 </a:t>
            </a:r>
            <a:r>
              <a:rPr lang="en-US" altLang="zh-CN" sz="1800" dirty="0"/>
              <a:t>false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algn="l"/>
            <a:endParaRPr lang="zh-CN" altLang="en-US" sz="1800" dirty="0"/>
          </a:p>
          <a:p>
            <a:pPr algn="l"/>
            <a:r>
              <a:rPr lang="en-US" altLang="zh-CN" sz="1800" dirty="0"/>
              <a:t>		/</a:t>
            </a:r>
            <a:r>
              <a:rPr lang="en-US" altLang="zh-CN" sz="1800" dirty="0"/>
              <a:t>a/.test("</a:t>
            </a:r>
            <a:r>
              <a:rPr lang="en-US" altLang="zh-CN" sz="1800" dirty="0" err="1"/>
              <a:t>abc</a:t>
            </a:r>
            <a:r>
              <a:rPr lang="en-US" altLang="zh-CN" sz="1800" dirty="0"/>
              <a:t>");</a:t>
            </a:r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语义为在字符串</a:t>
            </a:r>
            <a:r>
              <a:rPr lang="en-US" altLang="zh-CN" sz="1800" dirty="0"/>
              <a:t>"abc"</a:t>
            </a:r>
            <a:r>
              <a:rPr lang="zh-CN" altLang="en-US" sz="1800" dirty="0"/>
              <a:t>中，根据正则来进行查找，如果匹配返回</a:t>
            </a:r>
            <a:r>
              <a:rPr lang="en-US" altLang="zh-CN" sz="1800" dirty="0"/>
              <a:t>true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algn="l"/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39959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如何使用正则表达式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正则对象下的正则使用：</a:t>
            </a:r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exec</a:t>
            </a:r>
            <a:r>
              <a:rPr lang="en-US" altLang="zh-CN" sz="1800" dirty="0"/>
              <a:t>() </a:t>
            </a:r>
            <a:r>
              <a:rPr lang="zh-CN" altLang="en-US" sz="1800" dirty="0"/>
              <a:t>方法检索字符串中的指定值。返回值是被找到的值。如果没有发现匹配，则返回 </a:t>
            </a:r>
            <a:r>
              <a:rPr lang="en-US" altLang="zh-CN" sz="1800" dirty="0"/>
              <a:t>null</a:t>
            </a:r>
            <a:r>
              <a:rPr lang="zh-CN" altLang="en-US" sz="1800" dirty="0"/>
              <a:t>。</a:t>
            </a:r>
            <a:endParaRPr lang="zh-CN" altLang="en-US" sz="1800" dirty="0"/>
          </a:p>
          <a:p>
            <a:pPr algn="l"/>
            <a:endParaRPr lang="zh-CN" altLang="en-US" sz="1800" dirty="0"/>
          </a:p>
          <a:p>
            <a:pPr algn="l"/>
            <a:r>
              <a:rPr lang="en-US" altLang="zh-CN" sz="1800" dirty="0"/>
              <a:t>		/a/</a:t>
            </a:r>
            <a:r>
              <a:rPr lang="en-US" altLang="zh-CN" sz="1800" dirty="0" err="1"/>
              <a:t>ig.exec</a:t>
            </a:r>
            <a:r>
              <a:rPr lang="en-US" altLang="zh-CN" sz="1800" dirty="0"/>
              <a:t>(</a:t>
            </a:r>
            <a:r>
              <a:rPr lang="en-US" altLang="zh-CN" sz="1800" dirty="0"/>
              <a:t>"</a:t>
            </a:r>
            <a:r>
              <a:rPr lang="en-US" altLang="zh-CN" sz="1800" dirty="0" err="1"/>
              <a:t>aA</a:t>
            </a:r>
            <a:r>
              <a:rPr lang="en-US" altLang="zh-CN" sz="1800" dirty="0"/>
              <a:t>"</a:t>
            </a:r>
            <a:r>
              <a:rPr lang="en-US" altLang="zh-CN" sz="1800" dirty="0"/>
              <a:t>);	//  </a:t>
            </a:r>
            <a:r>
              <a:rPr lang="zh-CN" altLang="en-US" sz="1800" dirty="0"/>
              <a:t>取出的是匹配到的值</a:t>
            </a:r>
            <a:r>
              <a:rPr lang="en-US" altLang="zh-CN" sz="1800" dirty="0"/>
              <a:t> </a:t>
            </a:r>
            <a:r>
              <a:rPr lang="en-US" altLang="zh-CN" sz="1800" dirty="0"/>
              <a:t>["</a:t>
            </a:r>
            <a:r>
              <a:rPr lang="en-US" altLang="zh-CN" sz="1800" dirty="0"/>
              <a:t>a</a:t>
            </a:r>
            <a:r>
              <a:rPr lang="en-US" altLang="zh-CN" sz="1800" dirty="0"/>
              <a:t>"]</a:t>
            </a:r>
            <a:r>
              <a:rPr lang="zh-CN" altLang="en-US" sz="1800" dirty="0"/>
              <a:t>，无论是否设置</a:t>
            </a:r>
            <a:r>
              <a:rPr lang="en-US" altLang="zh-CN" sz="1800" dirty="0"/>
              <a:t>g</a:t>
            </a:r>
            <a:r>
              <a:rPr lang="zh-CN" altLang="en-US" sz="1800" dirty="0"/>
              <a:t>，拿到的仅</a:t>
            </a:r>
            <a:r>
              <a:rPr lang="en-US" altLang="zh-CN" sz="1800" dirty="0"/>
              <a:t>[</a:t>
            </a:r>
            <a:r>
              <a:rPr lang="en-US" altLang="zh-CN" sz="1800" dirty="0"/>
              <a:t>"</a:t>
            </a:r>
            <a:r>
              <a:rPr lang="en-US" altLang="zh-CN" sz="1800" dirty="0"/>
              <a:t>a"]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exec</a:t>
            </a:r>
            <a:r>
              <a:rPr lang="zh-CN" altLang="en-US" sz="1800" dirty="0"/>
              <a:t>方法每次只能取出一个匹配的值</a:t>
            </a:r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</a:t>
            </a:r>
            <a:r>
              <a:rPr lang="en-US" altLang="zh-CN" sz="1800" dirty="0" err="1"/>
              <a:t>reg</a:t>
            </a:r>
            <a:r>
              <a:rPr lang="en-US" altLang="zh-CN" sz="1800" dirty="0"/>
              <a:t> = /a/</a:t>
            </a:r>
            <a:r>
              <a:rPr lang="en-US" altLang="zh-CN" sz="1800" dirty="0" err="1"/>
              <a:t>gi</a:t>
            </a:r>
            <a:r>
              <a:rPr lang="en-US" altLang="zh-CN" sz="1800" dirty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</a:t>
            </a:r>
            <a:r>
              <a:rPr lang="en-US" altLang="zh-CN" sz="1800" dirty="0" err="1"/>
              <a:t>reg.exec</a:t>
            </a:r>
            <a:r>
              <a:rPr lang="en-US" altLang="zh-CN" sz="1800" dirty="0"/>
              <a:t>("</a:t>
            </a:r>
            <a:r>
              <a:rPr lang="en-US" altLang="zh-CN" sz="1800" dirty="0" err="1"/>
              <a:t>aA</a:t>
            </a:r>
            <a:r>
              <a:rPr lang="en-US" altLang="zh-CN" sz="1800" dirty="0"/>
              <a:t>");</a:t>
            </a:r>
            <a:r>
              <a:rPr lang="en-US" altLang="zh-CN" sz="1800" dirty="0"/>
              <a:t>	// </a:t>
            </a:r>
            <a:r>
              <a:rPr lang="en-US" altLang="zh-CN" sz="1800" dirty="0"/>
              <a:t>["</a:t>
            </a:r>
            <a:r>
              <a:rPr lang="en-US" altLang="zh-CN" sz="1800" dirty="0"/>
              <a:t>a</a:t>
            </a:r>
            <a:r>
              <a:rPr lang="en-US" altLang="zh-CN" sz="1800" dirty="0"/>
              <a:t>"]</a:t>
            </a:r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</a:t>
            </a:r>
            <a:r>
              <a:rPr lang="en-US" altLang="zh-CN" sz="1800" dirty="0" err="1"/>
              <a:t>reg.exec</a:t>
            </a:r>
            <a:r>
              <a:rPr lang="en-US" altLang="zh-CN" sz="1800" dirty="0"/>
              <a:t>("</a:t>
            </a:r>
            <a:r>
              <a:rPr lang="en-US" altLang="zh-CN" sz="1800" dirty="0" err="1"/>
              <a:t>aA</a:t>
            </a:r>
            <a:r>
              <a:rPr lang="en-US" altLang="zh-CN" sz="1800" dirty="0"/>
              <a:t>");</a:t>
            </a:r>
            <a:r>
              <a:rPr lang="en-US" altLang="zh-CN" sz="1800" dirty="0"/>
              <a:t>	// </a:t>
            </a:r>
            <a:r>
              <a:rPr lang="en-US" altLang="zh-CN" sz="1800" dirty="0"/>
              <a:t>["</a:t>
            </a:r>
            <a:r>
              <a:rPr lang="en-US" altLang="zh-CN" sz="1800" dirty="0"/>
              <a:t>A</a:t>
            </a:r>
            <a:r>
              <a:rPr lang="en-US" altLang="zh-CN" sz="1800" dirty="0"/>
              <a:t>"]</a:t>
            </a:r>
          </a:p>
          <a:p>
            <a:pPr algn="l"/>
            <a:r>
              <a:rPr lang="en-US" altLang="zh-CN" sz="1800" dirty="0"/>
              <a:t>		</a:t>
            </a:r>
            <a:r>
              <a:rPr lang="en-US" altLang="zh-CN" sz="1800" dirty="0" err="1"/>
              <a:t>reg.exec</a:t>
            </a:r>
            <a:r>
              <a:rPr lang="en-US" altLang="zh-CN" sz="1800" dirty="0"/>
              <a:t>(</a:t>
            </a:r>
            <a:r>
              <a:rPr lang="en-US" altLang="zh-CN" sz="1800" dirty="0"/>
              <a:t>"</a:t>
            </a:r>
            <a:r>
              <a:rPr lang="en-US" altLang="zh-CN" sz="1800" dirty="0" err="1"/>
              <a:t>aA</a:t>
            </a:r>
            <a:r>
              <a:rPr lang="en-US" altLang="zh-CN" sz="1800" dirty="0"/>
              <a:t>");	// null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</a:t>
            </a:r>
            <a:r>
              <a:rPr lang="en-US" altLang="zh-CN" sz="1800" dirty="0" err="1"/>
              <a:t>reg.exec</a:t>
            </a:r>
            <a:r>
              <a:rPr lang="en-US" altLang="zh-CN" sz="1800" dirty="0"/>
              <a:t>(</a:t>
            </a:r>
            <a:r>
              <a:rPr lang="en-US" altLang="zh-CN" sz="1800" dirty="0"/>
              <a:t>"</a:t>
            </a:r>
            <a:r>
              <a:rPr lang="en-US" altLang="zh-CN" sz="1800" dirty="0" err="1"/>
              <a:t>aA</a:t>
            </a:r>
            <a:r>
              <a:rPr lang="en-US" altLang="zh-CN" sz="1800" dirty="0"/>
              <a:t>");	// [</a:t>
            </a:r>
            <a:r>
              <a:rPr lang="en-US" altLang="zh-CN" sz="1800" dirty="0"/>
              <a:t>"</a:t>
            </a:r>
            <a:r>
              <a:rPr lang="en-US" altLang="zh-CN" sz="1800" dirty="0"/>
              <a:t>a"]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49407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如何使用正则表达式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字符串</a:t>
            </a:r>
            <a:r>
              <a:rPr lang="zh-CN" altLang="en-US" sz="1800" dirty="0"/>
              <a:t>对象下的正则使用：</a:t>
            </a:r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match() </a:t>
            </a:r>
            <a:r>
              <a:rPr lang="zh-CN" altLang="en-US" sz="1800" dirty="0"/>
              <a:t>方法可在字符串内检索指定的值，或找到一个或多个正则表达式的匹配。</a:t>
            </a:r>
          </a:p>
          <a:p>
            <a:pPr algn="l"/>
            <a:endParaRPr lang="zh-CN" altLang="en-US" sz="1800" dirty="0"/>
          </a:p>
          <a:p>
            <a:pPr algn="l"/>
            <a:r>
              <a:rPr lang="en-US" altLang="zh-CN" sz="1800" dirty="0"/>
              <a:t>		</a:t>
            </a:r>
            <a:r>
              <a:rPr lang="zh-CN" altLang="en-US" sz="1800" dirty="0"/>
              <a:t>该</a:t>
            </a:r>
            <a:r>
              <a:rPr lang="zh-CN" altLang="en-US" sz="1800" dirty="0"/>
              <a:t>方法类似 </a:t>
            </a:r>
            <a:r>
              <a:rPr lang="en-US" altLang="zh-CN" sz="1800" dirty="0" err="1"/>
              <a:t>indexOf</a:t>
            </a:r>
            <a:r>
              <a:rPr lang="en-US" altLang="zh-CN" sz="1800" dirty="0"/>
              <a:t>() </a:t>
            </a:r>
            <a:r>
              <a:rPr lang="zh-CN" altLang="en-US" sz="1800" dirty="0"/>
              <a:t>和 </a:t>
            </a:r>
            <a:r>
              <a:rPr lang="en-US" altLang="zh-CN" sz="1800" dirty="0" err="1"/>
              <a:t>lastIndexOf</a:t>
            </a:r>
            <a:r>
              <a:rPr lang="en-US" altLang="zh-CN" sz="1800" dirty="0"/>
              <a:t>()</a:t>
            </a:r>
            <a:r>
              <a:rPr lang="zh-CN" altLang="en-US" sz="1800" dirty="0"/>
              <a:t>，但是它返回指定的值，而不是字符串的位置</a:t>
            </a:r>
            <a:r>
              <a:rPr lang="zh-CN" altLang="en-US" sz="1800" dirty="0"/>
              <a:t>。</a:t>
            </a:r>
            <a:endParaRPr lang="zh-CN" altLang="en-US" sz="1800" dirty="0"/>
          </a:p>
          <a:p>
            <a:pPr algn="l"/>
            <a:endParaRPr lang="zh-CN" altLang="en-US" sz="1800" dirty="0"/>
          </a:p>
          <a:p>
            <a:pPr algn="l"/>
            <a:r>
              <a:rPr lang="en-US" altLang="zh-CN" sz="1800" dirty="0"/>
              <a:t>		"</a:t>
            </a:r>
            <a:r>
              <a:rPr lang="en-US" altLang="zh-CN" sz="1800" dirty="0" err="1"/>
              <a:t>abc</a:t>
            </a:r>
            <a:r>
              <a:rPr lang="en-US" altLang="zh-CN" sz="1800" dirty="0"/>
              <a:t>".match(/a/);</a:t>
            </a:r>
          </a:p>
        </p:txBody>
      </p:sp>
    </p:spTree>
    <p:extLst>
      <p:ext uri="{BB962C8B-B14F-4D97-AF65-F5344CB8AC3E}">
        <p14:creationId xmlns:p14="http://schemas.microsoft.com/office/powerpoint/2010/main" val="1041795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如何使用正则表达式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2"/>
            <a:ext cx="10649585" cy="5161879"/>
          </a:xfrm>
        </p:spPr>
        <p:txBody>
          <a:bodyPr/>
          <a:lstStyle/>
          <a:p>
            <a:pPr algn="l"/>
            <a:r>
              <a:rPr lang="zh-CN" altLang="en-US" sz="1800" dirty="0"/>
              <a:t>字符串</a:t>
            </a:r>
            <a:r>
              <a:rPr lang="zh-CN" altLang="en-US" sz="1800" dirty="0"/>
              <a:t>对象下的正则使用：</a:t>
            </a:r>
            <a:endParaRPr lang="en-US" altLang="zh-CN" sz="1800" dirty="0"/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search</a:t>
            </a:r>
            <a:r>
              <a:rPr lang="en-US" altLang="zh-CN" sz="1800" dirty="0"/>
              <a:t>() </a:t>
            </a:r>
            <a:r>
              <a:rPr lang="zh-CN" altLang="en-US" sz="1800" dirty="0"/>
              <a:t>方法用于检索字符串中指定的子字符串，或检索与正则表达式相匹配的子字符串。</a:t>
            </a:r>
          </a:p>
          <a:p>
            <a:pPr algn="l"/>
            <a:endParaRPr lang="zh-CN" altLang="en-US" sz="1800" dirty="0"/>
          </a:p>
          <a:p>
            <a:pPr algn="l"/>
            <a:r>
              <a:rPr lang="en-US" altLang="zh-CN" sz="1800" dirty="0"/>
              <a:t>		search</a:t>
            </a:r>
            <a:r>
              <a:rPr lang="en-US" altLang="zh-CN" sz="1800" dirty="0"/>
              <a:t>() </a:t>
            </a:r>
            <a:r>
              <a:rPr lang="zh-CN" altLang="en-US" sz="1800" dirty="0"/>
              <a:t>方法不执行全局匹配，它将忽略标志 </a:t>
            </a:r>
            <a:r>
              <a:rPr lang="en-US" altLang="zh-CN" sz="1800" dirty="0"/>
              <a:t>g</a:t>
            </a:r>
          </a:p>
          <a:p>
            <a:pPr algn="l"/>
            <a:endParaRPr lang="en-US" altLang="zh-CN" sz="1800" dirty="0"/>
          </a:p>
          <a:p>
            <a:pPr algn="l"/>
            <a:r>
              <a:rPr lang="en-US" altLang="zh-CN" sz="1800" dirty="0"/>
              <a:t>		"</a:t>
            </a:r>
            <a:r>
              <a:rPr lang="en-US" altLang="zh-CN" sz="1800" dirty="0" err="1"/>
              <a:t>abc</a:t>
            </a:r>
            <a:r>
              <a:rPr lang="en-US" altLang="zh-CN" sz="1800" dirty="0"/>
              <a:t>".search(/a</a:t>
            </a:r>
            <a:r>
              <a:rPr lang="en-US" altLang="zh-CN" sz="1800" dirty="0"/>
              <a:t>/);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/>
              <a:t>	</a:t>
            </a:r>
            <a:r>
              <a:rPr lang="zh-CN" altLang="en-US" sz="1800" dirty="0"/>
              <a:t>返回下标值，不存在则返回</a:t>
            </a:r>
            <a:r>
              <a:rPr lang="en-US" altLang="zh-CN" sz="1800" dirty="0"/>
              <a:t>-1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726290874"/>
      </p:ext>
    </p:extLst>
  </p:cSld>
  <p:clrMapOvr>
    <a:masterClrMapping/>
  </p:clrMapOvr>
</p:sld>
</file>

<file path=ppt/theme/theme1.xml><?xml version="1.0" encoding="utf-8"?>
<a:theme xmlns:a="http://schemas.openxmlformats.org/drawingml/2006/main" name="1_空白设计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Pages>3</Pages>
  <Words>638</Words>
  <Characters>0</Characters>
  <Application>Microsoft Macintosh PowerPoint</Application>
  <DocSecurity>0</DocSecurity>
  <PresentationFormat>宽屏</PresentationFormat>
  <Lines>0</Lines>
  <Paragraphs>170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Times New Roman</vt:lpstr>
      <vt:lpstr>黑体</vt:lpstr>
      <vt:lpstr>宋体</vt:lpstr>
      <vt:lpstr>Arial</vt:lpstr>
      <vt:lpstr>1_空白设计模板</vt:lpstr>
      <vt:lpstr>PowerPoint 演示文稿</vt:lpstr>
      <vt:lpstr>课程大纲</vt:lpstr>
      <vt:lpstr>什么是正则表达式</vt:lpstr>
      <vt:lpstr>如何创建正则表达式</vt:lpstr>
      <vt:lpstr>如何创建正则表达式</vt:lpstr>
      <vt:lpstr>如何使用正则表达式</vt:lpstr>
      <vt:lpstr>如何使用正则表达式</vt:lpstr>
      <vt:lpstr>如何使用正则表达式</vt:lpstr>
      <vt:lpstr>如何使用正则表达式</vt:lpstr>
      <vt:lpstr>如何使用正则表达式</vt:lpstr>
      <vt:lpstr>方括号、元字符、量词</vt:lpstr>
      <vt:lpstr>方括号、元字符、量词</vt:lpstr>
      <vt:lpstr>方括号、元字符、量词</vt:lpstr>
      <vt:lpstr>表单验证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coding1</dc:creator>
  <cp:lastModifiedBy>Microsoft Office 用户</cp:lastModifiedBy>
  <cp:revision>12</cp:revision>
  <dcterms:modified xsi:type="dcterms:W3CDTF">2018-03-13T07:38:12Z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